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nl-NL"/>
              <a:t>Klik om het formaat van de notities te bewerken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nl-NL"/>
              <a:t>&lt;koptekst&gt;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nl-NL"/>
              <a:t>&lt;datum/tijd&gt;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nl-NL"/>
              <a:t>&lt;voettekst&gt;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DE123332-8E60-4B89-B338-7A5ED8C6F53F}" type="slidenum">
              <a:rPr lang="nl-NL"/>
              <a:pPr algn="r"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/>
              <a:t>Boek:</a:t>
            </a:r>
            <a:endParaRPr/>
          </a:p>
          <a:p>
            <a:r>
              <a:rPr lang="nl-NL"/>
              <a:t>Auteurs in de zaal</a:t>
            </a:r>
            <a:endParaRPr/>
          </a:p>
          <a:p>
            <a:r>
              <a:rPr lang="nl-NL"/>
              <a:t>Ik schets kort de achtergrond van het boek en een aantal hoofdlijnen</a:t>
            </a:r>
            <a:endParaRPr/>
          </a:p>
          <a:p>
            <a:endParaRPr/>
          </a:p>
          <a:p>
            <a:r>
              <a:rPr lang="nl-NL"/>
              <a:t>Ik ga ervan uit dat jullie op de hoogte zijn van de actuele context: activering, decentralisaties en bezuiniging</a:t>
            </a:r>
            <a:endParaRPr/>
          </a:p>
          <a:p>
            <a:r>
              <a:rPr lang="nl-NL"/>
              <a:t>Dat geeft een zekere dynamiek op lokaal niveau.</a:t>
            </a:r>
            <a:endParaRPr/>
          </a:p>
          <a:p>
            <a:r>
              <a:rPr lang="nl-NL"/>
              <a:t>Zowel wat betreft de inrichting van de lokale verzorgingstaat/ de governance</a:t>
            </a:r>
            <a:endParaRPr/>
          </a:p>
          <a:p>
            <a:r>
              <a:rPr lang="nl-NL"/>
              <a:t>Als de uitkomst ervan: een stelsel van lokale arrangementen of de inrichting van de civil society</a:t>
            </a:r>
            <a:endParaRPr/>
          </a:p>
          <a:p>
            <a:endParaRPr/>
          </a:p>
          <a:p>
            <a:r>
              <a:rPr lang="nl-NL"/>
              <a:t>Met name over het laatste gaat dit boek:</a:t>
            </a:r>
            <a:endParaRPr/>
          </a:p>
          <a:p>
            <a:r>
              <a:rPr lang="nl-NL"/>
              <a:t>Daarom ga ik vooral in op een aantal principes/lessen die de auteurs hier geformuleerd hebben.</a:t>
            </a:r>
            <a:endParaRPr/>
          </a:p>
          <a:p>
            <a:r>
              <a:rPr lang="nl-NL"/>
              <a:t>Ik geef een korte inleiding. Tijdens de discussie komen deze vast terug en kunnen ook de auterus zich in het debat melden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9CF34D7D-F6DE-4D7D-AEF3-B99AD15ECAA4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rPr lang="nl-NL"/>
              <a:t>Metafoor van de bouwplaats is op z’n plaats</a:t>
            </a:r>
            <a:endParaRPr/>
          </a:p>
          <a:p>
            <a:r>
              <a:rPr lang="nl-NL"/>
              <a:t>Interessant
wie is steeds ruimter </a:t>
            </a:r>
            <a:endParaRPr/>
          </a:p>
          <a:p>
            <a:r>
              <a:rPr lang="nl-NL"/>
              <a:t>Wat is steeds ruimer</a:t>
            </a:r>
            <a:endParaRPr/>
          </a:p>
          <a:p>
            <a:r>
              <a:rPr lang="nl-NL"/>
              <a:t>Hoe is helemaal ruim</a:t>
            </a:r>
            <a:endParaRPr/>
          </a:p>
          <a:p>
            <a:endParaRPr/>
          </a:p>
          <a:p>
            <a:endParaRPr/>
          </a:p>
          <a:p>
            <a:r>
              <a:rPr lang="nl-NL"/>
              <a:t>Oftewel: we weten dat er een woonvoorziening moet komen en geen snelweg of zwembad, maar verder  staat nog veel open</a:t>
            </a:r>
            <a:endParaRPr/>
          </a:p>
          <a:p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D5A15B3-6489-40E2-A9C0-5C087C6D33D8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 b="1"/>
              <a:t>Het Wie doet ertoe.</a:t>
            </a:r>
            <a:endParaRPr/>
          </a:p>
          <a:p>
            <a:endParaRPr/>
          </a:p>
          <a:p>
            <a:r>
              <a:rPr lang="nl-NL" b="1"/>
              <a:t>Bijvoorbeeld als het gaat om een ballteje hooghouden.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C2975DDA-F8D0-43BE-B4E5-86799291D1D4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Iedereen geeft er z’n eigen invulling aan.</a:t>
            </a:r>
            <a:endParaRPr/>
          </a:p>
          <a:p>
            <a:r>
              <a:rPr lang="nl-NL"/>
              <a:t>Het is natuurlijk wel de vraag wie hierin een rol op zich neemt.</a:t>
            </a:r>
            <a:endParaRPr/>
          </a:p>
          <a:p>
            <a:r>
              <a:rPr lang="nl-NL"/>
              <a:t>Heb je het geluk dat je met Messi speelt of met een mindere voetballer.</a:t>
            </a:r>
            <a:endParaRPr/>
          </a:p>
          <a:p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41250A62-B000-4D04-8340-AEBAE8347E31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22D2E2F-9D0B-43F5-9DA6-9CC7EBA7A672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24321528-3F91-4908-8DA0-267D27C92AE3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Jutith schtijft hierover</a:t>
            </a:r>
            <a:endParaRPr/>
          </a:p>
          <a:p>
            <a:r>
              <a:rPr lang="nl-NL"/>
              <a:t>Kern: het gaat om institutionele entrepreneurs</a:t>
            </a:r>
            <a:endParaRPr/>
          </a:p>
          <a:p>
            <a:r>
              <a:rPr lang="nl-NL"/>
              <a:t>Geen verkokerde mensen die zich op oude posities beroepen.</a:t>
            </a:r>
            <a:endParaRPr/>
          </a:p>
          <a:p>
            <a:endParaRPr/>
          </a:p>
          <a:p>
            <a:r>
              <a:rPr lang="nl-NL"/>
              <a:t>Ook de juristen zeggen dat.</a:t>
            </a:r>
            <a:endParaRPr/>
          </a:p>
          <a:p>
            <a:r>
              <a:rPr lang="nl-NL"/>
              <a:t>Munneke: gemeenteraad, moet niet op z’n juridische strepen gaan staan (en deze zeker niet overschatten)</a:t>
            </a:r>
            <a:endParaRPr/>
          </a:p>
          <a:p>
            <a:r>
              <a:rPr lang="nl-NL"/>
              <a:t>Interssant conclusie: het gaat om aandacht en betrokkenheid. Om ruimte geven </a:t>
            </a:r>
            <a:endParaRPr/>
          </a:p>
          <a:p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3CE692EA-B364-4DEF-A487-D0CC3C6E2BA6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Jutith schtijft hierover</a:t>
            </a:r>
            <a:endParaRPr/>
          </a:p>
          <a:p>
            <a:r>
              <a:rPr lang="nl-NL"/>
              <a:t>Kern: het gaat om institutionele entrepreneurs</a:t>
            </a:r>
            <a:endParaRPr/>
          </a:p>
          <a:p>
            <a:r>
              <a:rPr lang="nl-NL"/>
              <a:t>Geen verkokerde mensen die zich op oude posities beroepen.</a:t>
            </a:r>
            <a:endParaRPr/>
          </a:p>
          <a:p>
            <a:endParaRPr/>
          </a:p>
          <a:p>
            <a:r>
              <a:rPr lang="nl-NL"/>
              <a:t>Ook de juristen zeggen dat.</a:t>
            </a:r>
            <a:endParaRPr/>
          </a:p>
          <a:p>
            <a:r>
              <a:rPr lang="nl-NL"/>
              <a:t>Munneke: gemeenteraad, moet niet op z’n juridische strepen gaan staan (en deze zeker niet overschatten)</a:t>
            </a:r>
            <a:endParaRPr/>
          </a:p>
          <a:p>
            <a:r>
              <a:rPr lang="nl-NL"/>
              <a:t>Interssant conclusie: het gaat om aandacht en betrokkenheid. Om ruimte geven </a:t>
            </a:r>
            <a:endParaRPr/>
          </a:p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1A3DC9B3-0207-40D2-9BCB-0EBF479D82C2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Jutith schtijft hierover</a:t>
            </a:r>
            <a:endParaRPr/>
          </a:p>
          <a:p>
            <a:r>
              <a:rPr lang="nl-NL"/>
              <a:t>Kern: het gaat om institutionele entrepreneurs</a:t>
            </a:r>
            <a:endParaRPr/>
          </a:p>
          <a:p>
            <a:r>
              <a:rPr lang="nl-NL"/>
              <a:t>Geen verkokerde mensen die zich op oude posities beroepen.</a:t>
            </a:r>
            <a:endParaRPr/>
          </a:p>
          <a:p>
            <a:endParaRPr/>
          </a:p>
          <a:p>
            <a:r>
              <a:rPr lang="nl-NL"/>
              <a:t>Ook de juristen zeggen dat.</a:t>
            </a:r>
            <a:endParaRPr/>
          </a:p>
          <a:p>
            <a:r>
              <a:rPr lang="nl-NL"/>
              <a:t>Munneke: gemeenteraad, moet niet op z’n juridische strepen gaan staan (en deze zeker niet overschatten)</a:t>
            </a:r>
            <a:endParaRPr/>
          </a:p>
          <a:p>
            <a:r>
              <a:rPr lang="nl-NL"/>
              <a:t>Interssant conclusie: het gaat om aandacht en betrokkenheid. Om ruimte geven </a:t>
            </a:r>
            <a:endParaRPr/>
          </a:p>
          <a:p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A439A53-1736-4689-B132-2238C2EB34CA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Jutith schtijft hierover</a:t>
            </a:r>
            <a:endParaRPr/>
          </a:p>
          <a:p>
            <a:r>
              <a:rPr lang="nl-NL"/>
              <a:t>Kern: het gaat om institutionele entrepreneurs</a:t>
            </a:r>
            <a:endParaRPr/>
          </a:p>
          <a:p>
            <a:r>
              <a:rPr lang="nl-NL"/>
              <a:t>Geen verkokerde mensen die zich op oude posities beroepen.</a:t>
            </a:r>
            <a:endParaRPr/>
          </a:p>
          <a:p>
            <a:endParaRPr/>
          </a:p>
          <a:p>
            <a:r>
              <a:rPr lang="nl-NL"/>
              <a:t>Ook de juristen zeggen dat.</a:t>
            </a:r>
            <a:endParaRPr/>
          </a:p>
          <a:p>
            <a:r>
              <a:rPr lang="nl-NL"/>
              <a:t>Munneke: gemeenteraad, moet niet op z’n juridische strepen gaan staan (en deze zeker niet overschatten)</a:t>
            </a:r>
            <a:endParaRPr/>
          </a:p>
          <a:p>
            <a:r>
              <a:rPr lang="nl-NL"/>
              <a:t>Interssant conclusie: het gaat om aandacht en betrokkenheid. Om ruimte geven </a:t>
            </a:r>
            <a:endParaRPr/>
          </a:p>
          <a:p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DA558BA0-3AD3-455E-BAB7-882E4C4BAF11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30026E68-5E6B-4D6B-8E1B-3A19F538FAD0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/>
              <a:t>Vroeger was alles simpel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62FF8390-04C3-444D-9D5E-FE9A357C0625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C36877FC-59B8-4C3F-AA80-EE51A40BB530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Crafting: vraagt om bescheiden bestuur Trommel</a:t>
            </a:r>
            <a:endParaRPr/>
          </a:p>
          <a:p>
            <a:r>
              <a:rPr lang="nl-NL"/>
              <a:t>Bestuur vanuit aandacht Munneke</a:t>
            </a:r>
            <a:endParaRPr/>
          </a:p>
          <a:p>
            <a:endParaRPr/>
          </a:p>
          <a:p>
            <a:endParaRPr/>
          </a:p>
          <a:p>
            <a:r>
              <a:rPr lang="nl-NL"/>
              <a:t>Diaoog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162A2510-8FB0-4325-BECE-56F006AAAD0D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/>
              <a:t>Recentralisatie: gemeente laat zich leiden door den Haag (prikkels in de bijstand, tegenprestatie e.d.</a:t>
            </a:r>
            <a:endParaRPr/>
          </a:p>
          <a:p>
            <a:r>
              <a:rPr lang="nl-NL"/>
              <a:t>Responsabilisering: gemeente span burgers voor haar karretje (bijvoorbeeld vanwege bezuinigingen)</a:t>
            </a:r>
            <a:endParaRPr/>
          </a:p>
          <a:p>
            <a:r>
              <a:rPr lang="nl-NL"/>
              <a:t>Repressiviteit (mensbeeld van gemeenten is negatief</a:t>
            </a:r>
            <a:endParaRPr/>
          </a:p>
          <a:p>
            <a:r>
              <a:rPr lang="nl-NL"/>
              <a:t>Richtingloosheid:De mooie netwerksamenleving leidt tot niets (zie Kabinet Rutte)</a:t>
            </a:r>
            <a:endParaRPr/>
          </a:p>
          <a:p>
            <a:r>
              <a:rPr lang="nl-NL"/>
              <a:t>Rooskleurigheid: zie filmpje volgende dia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8AF8F6D-748C-4A04-BBFF-83F9200C6CC3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Judith van der Veer </a:t>
            </a:r>
            <a:endParaRPr/>
          </a:p>
          <a:p>
            <a:r>
              <a:rPr lang="nl-NL"/>
              <a:t>Integraliteit, sociale samenhang zijn toverwoorden. Maar op lokaal niveau is dat niet eenvoudig.</a:t>
            </a:r>
            <a:endParaRPr/>
          </a:p>
          <a:p>
            <a:r>
              <a:rPr lang="nl-NL"/>
              <a:t>Veel institutionele barrières en conflicterende wetgeving</a:t>
            </a:r>
            <a:endParaRPr/>
          </a:p>
          <a:p>
            <a:endParaRPr/>
          </a:p>
          <a:p>
            <a:r>
              <a:rPr lang="nl-NL"/>
              <a:t> laat zien op grond van de WMO dat de vernieuwing die op lokaal niveau gerealiseerd wordt in kleine stapjes gaat.</a:t>
            </a:r>
            <a:endParaRPr/>
          </a:p>
          <a:p>
            <a:r>
              <a:rPr lang="nl-NL"/>
              <a:t>DAt vraagt tijd en ruimte voor experiment</a:t>
            </a:r>
            <a:endParaRPr/>
          </a:p>
          <a:p>
            <a:endParaRPr/>
          </a:p>
          <a:p>
            <a:endParaRPr/>
          </a:p>
          <a:p>
            <a:r>
              <a:rPr lang="nl-NL"/>
              <a:t>Het vraagt ook om bescheidenheid van bestuurders:</a:t>
            </a:r>
            <a:endParaRPr/>
          </a:p>
          <a:p>
            <a:r>
              <a:rPr lang="nl-NL"/>
              <a:t>Geef ruimte aan een proces van wat sennett ambachtelijkheid noemt. Craftmanship</a:t>
            </a:r>
            <a:endParaRPr/>
          </a:p>
          <a:p>
            <a:r>
              <a:rPr lang="nl-NL"/>
              <a:t>Waardeer de intrinsieke logica van de dienstverleningprocessen die ontstaat in plaats van deze te claimen n te beheersen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nl-NL"/>
              <a:t>ALEX: Casus tegenprestatie</a:t>
            </a:r>
            <a:endParaRPr/>
          </a:p>
          <a:p>
            <a:endParaRPr/>
          </a:p>
          <a:p>
            <a:r>
              <a:rPr lang="nl-NL"/>
              <a:t>DUCO Visie:</a:t>
            </a:r>
            <a:endParaRPr/>
          </a:p>
          <a:p>
            <a:r>
              <a:rPr lang="nl-NL"/>
              <a:t>Het gaat in het lokale proces om het verbinden van de politieke eisen en wensen aan de mogelijkheden die de wetgeving, maar vooral de uitvoeringsorganisatie biedt.</a:t>
            </a:r>
            <a:endParaRPr/>
          </a:p>
          <a:p>
            <a:r>
              <a:rPr lang="nl-NL"/>
              <a:t>Daarvoor is de rol van de manager van belang</a:t>
            </a:r>
            <a:endParaRPr/>
          </a:p>
          <a:p>
            <a:endParaRPr/>
          </a:p>
          <a:p>
            <a:r>
              <a:rPr lang="nl-NL"/>
              <a:t>HANS </a:t>
            </a:r>
            <a:endParaRPr/>
          </a:p>
          <a:p>
            <a:r>
              <a:rPr lang="nl-NL"/>
              <a:t>Dialoog. Op elk niveau partien betrekken. Op niveau van de beleidsvorming en op niveau van de uitvoering: het keukentafelgesprek.</a:t>
            </a:r>
            <a:endParaRPr/>
          </a:p>
          <a:p>
            <a:r>
              <a:rPr lang="nl-NL"/>
              <a:t>Ongelijkheid van partijen is belangrijk gegeven. Dat moet je bestijrden door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nl-NL"/>
              <a:t>Professionalisering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nl-NL"/>
              <a:t>Empowerment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nl-NL"/>
              <a:t>Protocollering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nl-NL"/>
              <a:t>Maar ook hier: VISIE IS BELANGRIJK OM DE DIALOOG AAN TE GAAN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Reflectie juridische inbedding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nl-NL"/>
              <a:t>Soepel omgaan met bestuursrecht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nl-NL"/>
              <a:t>Raad: expertide,aandacht en betrokkenheid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Crafting: vraagt om bescheiden bestuur Trommel</a:t>
            </a:r>
            <a:endParaRPr/>
          </a:p>
          <a:p>
            <a:pPr>
              <a:lnSpc>
                <a:spcPct val="100000"/>
              </a:lnSpc>
            </a:pPr>
            <a:r>
              <a:rPr lang="nl-NL"/>
              <a:t>Bestuur vanuit aandacht Munneke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Ironie is belangrijk begrip hierbij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EMPIRIE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Diaoog</a:t>
            </a:r>
            <a:endParaRPr/>
          </a:p>
          <a:p>
            <a:pPr>
              <a:lnSpc>
                <a:spcPct val="100000"/>
              </a:lnSpc>
            </a:pPr>
            <a:r>
              <a:rPr lang="nl-NL"/>
              <a:t>EMPIRIE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Belang van visie.</a:t>
            </a:r>
            <a:endParaRPr/>
          </a:p>
          <a:p>
            <a:pPr>
              <a:lnSpc>
                <a:spcPct val="100000"/>
              </a:lnSpc>
            </a:pPr>
            <a:r>
              <a:rPr lang="nl-NL"/>
              <a:t>Van iedereen die een rol wil spelen.</a:t>
            </a:r>
            <a:endParaRPr/>
          </a:p>
          <a:p>
            <a:pPr>
              <a:lnSpc>
                <a:spcPct val="100000"/>
              </a:lnSpc>
            </a:pPr>
            <a:r>
              <a:rPr lang="nl-NL"/>
              <a:t>EMPIRI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1E8BED96-8C08-44C7-B06C-D2A6459C8C7B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79DF13E0-7FC5-406A-B1F2-D16E403FD5DB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Crafting: vraagt om bescheiden bestuur Trommel</a:t>
            </a:r>
            <a:endParaRPr/>
          </a:p>
          <a:p>
            <a:r>
              <a:rPr lang="nl-NL"/>
              <a:t>Bestuur vanuit aandacht Munneke</a:t>
            </a:r>
            <a:endParaRPr/>
          </a:p>
          <a:p>
            <a:endParaRPr/>
          </a:p>
          <a:p>
            <a:endParaRPr/>
          </a:p>
          <a:p>
            <a:r>
              <a:rPr lang="nl-NL"/>
              <a:t>Diaoog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B79DB63-9642-42D7-AD6D-DAD36C8DC932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8ACDCFD5-E273-440A-88B0-E9B453376340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/>
              <a:t>Na de oorlog: sterke staat die voor ons zorgt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/>
              <a:t>Op grond van deze beginselen 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386DE665-FA4E-4959-87D2-81F562EAF044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693552C8-734D-4C7B-BB35-37F94A6FED36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/>
              <a:t>Kritiek op Rutte,</a:t>
            </a:r>
            <a:endParaRPr/>
          </a:p>
          <a:p>
            <a:pPr>
              <a:lnSpc>
                <a:spcPct val="100000"/>
              </a:lnSpc>
            </a:pPr>
            <a:r>
              <a:rPr lang="nl-NL"/>
              <a:t>Het is uiteindelijk een sociaal democraat</a:t>
            </a:r>
            <a:endParaRPr/>
          </a:p>
          <a:p>
            <a:pPr>
              <a:lnSpc>
                <a:spcPct val="100000"/>
              </a:lnSpc>
            </a:pPr>
            <a:r>
              <a:rPr lang="nl-NL"/>
              <a:t> 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8CB03D81-4CCA-4EF1-BB5F-9A1528AB266C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/>
              <a:t>Beginselen staan overeind, maar er verandert veel</a:t>
            </a:r>
            <a:endParaRPr/>
          </a:p>
          <a:p>
            <a:endParaRPr/>
          </a:p>
          <a:p>
            <a:r>
              <a:rPr lang="nl-NL"/>
              <a:t>Wat </a:t>
            </a:r>
            <a:endParaRPr/>
          </a:p>
          <a:p>
            <a:r>
              <a:rPr lang="nl-NL"/>
              <a:t>Wie </a:t>
            </a:r>
            <a:endParaRPr/>
          </a:p>
          <a:p>
            <a:r>
              <a:rPr lang="nl-NL"/>
              <a:t>hoe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26946AF6-12B4-4786-A660-ECB7C7632630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r>
              <a:rPr lang="nl-NL"/>
              <a:t>WRR
verzekeren, verzorgen, verheffen, verbinden 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301C110-D8CE-4C19-AA29-8B8D65F2A3A7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0400" y="4716360"/>
            <a:ext cx="5436360" cy="4465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lang="nl-NL"/>
              <a:t>Wat:</a:t>
            </a:r>
            <a:endParaRPr/>
          </a:p>
          <a:p>
            <a:r>
              <a:rPr lang="nl-NL"/>
              <a:t>Maatwerken  Versobering</a:t>
            </a:r>
            <a:endParaRPr/>
          </a:p>
          <a:p>
            <a:r>
              <a:rPr lang="nl-NL"/>
              <a:t>Afnemendeinkomens bescherming</a:t>
            </a:r>
            <a:endParaRPr/>
          </a:p>
          <a:p>
            <a:endParaRPr/>
          </a:p>
          <a:p>
            <a:r>
              <a:rPr lang="nl-NL"/>
              <a:t>Aandacht op</a:t>
            </a:r>
            <a:endParaRPr/>
          </a:p>
          <a:p>
            <a:r>
              <a:rPr lang="nl-NL"/>
              <a:t>ACTIVERING</a:t>
            </a:r>
            <a:endParaRPr/>
          </a:p>
          <a:p>
            <a:r>
              <a:rPr lang="nl-NL"/>
              <a:t>Preventie</a:t>
            </a:r>
            <a:endParaRPr/>
          </a:p>
          <a:p>
            <a:endParaRPr/>
          </a:p>
          <a:p>
            <a:r>
              <a:rPr lang="nl-NL"/>
              <a:t>Wie:</a:t>
            </a:r>
            <a:endParaRPr/>
          </a:p>
          <a:p>
            <a:r>
              <a:rPr lang="nl-NL"/>
              <a:t>Verplaatsen naar de plaats waar de kennis is. lokale besturen/organisaties(government naar governance)</a:t>
            </a:r>
            <a:endParaRPr/>
          </a:p>
          <a:p>
            <a:endParaRPr/>
          </a:p>
          <a:p>
            <a:r>
              <a:rPr lang="nl-NL"/>
              <a:t>Hoe: Er komt steeds meer ruimte voor lokale invulling.</a:t>
            </a:r>
            <a:endParaRPr/>
          </a:p>
          <a:p>
            <a:r>
              <a:rPr lang="nl-NL"/>
              <a:t>Zwel op gemeentelijk niveau, maar ook in bedrijven (zie bijvoorbeeld ziektewet, re-integratie-arrangemente</a:t>
            </a:r>
            <a:endParaRPr/>
          </a:p>
          <a:p>
            <a:endParaRPr/>
          </a:p>
          <a:p>
            <a:r>
              <a:rPr lang="nl-NL"/>
              <a:t>Lokale invulling: WWB, WMO Ook zietkeverzuim e.d.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3850200" y="9428040"/>
            <a:ext cx="2945520" cy="4968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7310D44B-782E-4AF5-8333-5FBA084DAF4A}" type="slidenum">
              <a:rPr lang="nl-NL" sz="1200">
                <a:latin typeface="+mn-lt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opieer_FSWlogo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7720" y="6326280"/>
            <a:ext cx="2815920" cy="531360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>
            <a:off x="0" y="0"/>
            <a:ext cx="9143640" cy="764640"/>
          </a:xfrm>
          <a:prstGeom prst="rect">
            <a:avLst/>
          </a:prstGeom>
          <a:solidFill>
            <a:srgbClr val="993334"/>
          </a:solidFill>
        </p:spPr>
      </p:sp>
      <p:sp>
        <p:nvSpPr>
          <p:cNvPr id="2" name="CustomShape 2"/>
          <p:cNvSpPr/>
          <p:nvPr/>
        </p:nvSpPr>
        <p:spPr>
          <a:xfrm rot="10800000" flipV="1">
            <a:off x="495720" y="656280"/>
            <a:ext cx="215640" cy="107640"/>
          </a:xfrm>
          <a:prstGeom prst="triangle">
            <a:avLst>
              <a:gd name="adj" fmla="val 50000"/>
            </a:avLst>
          </a:prstGeom>
          <a:solidFill>
            <a:srgbClr val="993334"/>
          </a:solidFill>
        </p:spPr>
      </p:sp>
      <p:sp>
        <p:nvSpPr>
          <p:cNvPr id="3" name="CustomShape 3"/>
          <p:cNvSpPr/>
          <p:nvPr/>
        </p:nvSpPr>
        <p:spPr>
          <a:xfrm rot="10800000" flipV="1">
            <a:off x="740160" y="992520"/>
            <a:ext cx="196560" cy="97920"/>
          </a:xfrm>
          <a:prstGeom prst="triangle">
            <a:avLst>
              <a:gd name="adj" fmla="val 50000"/>
            </a:avLst>
          </a:prstGeom>
          <a:solidFill>
            <a:srgbClr val="993334"/>
          </a:solidFill>
        </p:spPr>
      </p:sp>
      <p:pic>
        <p:nvPicPr>
          <p:cNvPr id="4" name="KopieerVU_logo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19760" y="5319720"/>
            <a:ext cx="2160360" cy="1190160"/>
          </a:xfrm>
          <a:prstGeom prst="rect">
            <a:avLst/>
          </a:prstGeom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nl-NL" sz="1400">
                <a:solidFill>
                  <a:srgbClr val="FF0000"/>
                </a:solidFill>
                <a:latin typeface="Arial"/>
              </a:rPr>
              <a:t>Klik om de opmaak van de overzichtstekst te bewerken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nl-NL" sz="1400">
                <a:solidFill>
                  <a:srgbClr val="FF0000"/>
                </a:solidFill>
                <a:latin typeface="Arial"/>
              </a:rPr>
              <a:t>Tweede overzichtsniveau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nl-NL" sz="1400">
                <a:solidFill>
                  <a:srgbClr val="FF0000"/>
                </a:solidFill>
                <a:latin typeface="Arial"/>
              </a:rPr>
              <a:t>Derde overzichtsniveau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nl-NL" sz="1400">
                <a:solidFill>
                  <a:srgbClr val="FF0000"/>
                </a:solidFill>
                <a:latin typeface="Arial"/>
              </a:rPr>
              <a:t>Vierde overzichtsniveau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nl-NL" sz="1400">
                <a:solidFill>
                  <a:srgbClr val="FF0000"/>
                </a:solidFill>
                <a:latin typeface="Arial"/>
              </a:rPr>
              <a:t>Vijfde overzichtsniveau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nl-NL" sz="1400">
                <a:solidFill>
                  <a:srgbClr val="FF0000"/>
                </a:solidFill>
                <a:latin typeface="Arial"/>
              </a:rPr>
              <a:t>Zesde overzichtsniveau</a:t>
            </a:r>
            <a:endParaRPr/>
          </a:p>
          <a:p>
            <a:pPr>
              <a:lnSpc>
                <a:spcPct val="100000"/>
              </a:lnSpc>
            </a:pPr>
            <a:r>
              <a:rPr lang="nl-NL" sz="1400">
                <a:solidFill>
                  <a:srgbClr val="FF0000"/>
                </a:solidFill>
                <a:latin typeface="Arial"/>
              </a:rPr>
              <a:t>Zevende overzichtsniveauClick icon to add picture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28400" y="460800"/>
            <a:ext cx="5489640" cy="629640"/>
          </a:xfrm>
          <a:prstGeom prst="rect">
            <a:avLst/>
          </a:prstGeom>
        </p:spPr>
        <p:txBody>
          <a:bodyPr lIns="180000" tIns="180000" rIns="180000" bIns="180000"/>
          <a:lstStyle/>
          <a:p>
            <a:pPr>
              <a:lnSpc>
                <a:spcPct val="100000"/>
              </a:lnSpc>
            </a:pPr>
            <a:r>
              <a:rPr lang="nl-NL" sz="3200">
                <a:solidFill>
                  <a:srgbClr val="FFFFFF"/>
                </a:solidFill>
                <a:latin typeface="Arial Narrow"/>
              </a:rPr>
              <a:t>Klik om de opmaak van de titeltekst te bewerken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opieer_FSWlogo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7720" y="6326280"/>
            <a:ext cx="2815920" cy="53136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0" y="0"/>
            <a:ext cx="9143640" cy="764640"/>
          </a:xfrm>
          <a:prstGeom prst="rect">
            <a:avLst/>
          </a:prstGeom>
          <a:solidFill>
            <a:srgbClr val="993334"/>
          </a:solidFill>
        </p:spPr>
      </p:sp>
      <p:sp>
        <p:nvSpPr>
          <p:cNvPr id="41" name="CustomShape 2"/>
          <p:cNvSpPr/>
          <p:nvPr/>
        </p:nvSpPr>
        <p:spPr>
          <a:xfrm rot="10800000" flipV="1">
            <a:off x="495720" y="656280"/>
            <a:ext cx="215640" cy="107640"/>
          </a:xfrm>
          <a:prstGeom prst="triangle">
            <a:avLst>
              <a:gd name="adj" fmla="val 50000"/>
            </a:avLst>
          </a:prstGeom>
          <a:solidFill>
            <a:srgbClr val="993334"/>
          </a:solidFill>
        </p:spPr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nl-NL"/>
              <a:t>Klik om de opmaak van de titeltekst te bewerken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nl-NL"/>
              <a:t>Klik om de opmaak van de overzichtstekst te bewerken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nl-NL"/>
              <a:t>Tweede overzichtsniveau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nl-NL"/>
              <a:t>Derde overzichtsniveau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nl-NL"/>
              <a:t>Vierde overzichtsniveau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nl-NL"/>
              <a:t>Vijfde overzichtsniveau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nl-NL"/>
              <a:t>Zesde overzichtsniveau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nl-NL"/>
              <a:t>Zevende overzichtsniveau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oeringwmo.nl/bibliotheek/gemeenschappelijke-taal-het-sociale-domein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KopieerVU_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9760" y="5319720"/>
            <a:ext cx="2160360" cy="1190160"/>
          </a:xfrm>
          <a:prstGeom prst="rect">
            <a:avLst/>
          </a:prstGeom>
        </p:spPr>
      </p:pic>
      <p:sp>
        <p:nvSpPr>
          <p:cNvPr id="82" name="CustomShape 1"/>
          <p:cNvSpPr/>
          <p:nvPr/>
        </p:nvSpPr>
        <p:spPr>
          <a:xfrm>
            <a:off x="210960" y="620640"/>
            <a:ext cx="8753040" cy="1998360"/>
          </a:xfrm>
          <a:prstGeom prst="rect">
            <a:avLst/>
          </a:prstGeom>
          <a:solidFill>
            <a:srgbClr val="993334"/>
          </a:solidFill>
        </p:spPr>
        <p:txBody>
          <a:bodyPr lIns="180000" tIns="180000" rIns="180000" bIns="180000"/>
          <a:lstStyle/>
          <a:p>
            <a:pPr>
              <a:lnSpc>
                <a:spcPct val="100000"/>
              </a:lnSpc>
            </a:pPr>
            <a:r>
              <a:rPr lang="nl-NL" sz="2800" i="1">
                <a:solidFill>
                  <a:srgbClr val="FFFFFF"/>
                </a:solidFill>
                <a:latin typeface="Arial Narrow"/>
              </a:rPr>
              <a:t>
</a:t>
            </a:r>
            <a:r>
              <a:rPr lang="nl-NL" sz="3000" i="1">
                <a:solidFill>
                  <a:srgbClr val="FFFFFF"/>
                </a:solidFill>
                <a:latin typeface="Arial Narrow"/>
              </a:rPr>
              <a:t>Bouwplaats Lokale verzorgingsstaat</a:t>
            </a:r>
            <a:endParaRPr/>
          </a:p>
          <a:p>
            <a:pPr>
              <a:lnSpc>
                <a:spcPct val="100000"/>
              </a:lnSpc>
            </a:pPr>
            <a:r>
              <a:rPr lang="nl-NL" sz="2800" b="1">
                <a:solidFill>
                  <a:srgbClr val="FFFFFF"/>
                </a:solidFill>
                <a:latin typeface="Arial Narrow"/>
              </a:rPr>
              <a:t>
</a:t>
            </a:r>
            <a:r>
              <a:rPr lang="nl-NL" sz="2300">
                <a:solidFill>
                  <a:srgbClr val="FFFFFF"/>
                </a:solidFill>
                <a:latin typeface="Arial Narrow"/>
              </a:rPr>
              <a:t>Hans Bosselaar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 rot="10800000" flipV="1">
            <a:off x="1065600" y="2495880"/>
            <a:ext cx="196560" cy="118800"/>
          </a:xfrm>
          <a:prstGeom prst="triangle">
            <a:avLst>
              <a:gd name="adj" fmla="val 50000"/>
            </a:avLst>
          </a:prstGeom>
          <a:solidFill>
            <a:srgbClr val="993334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Bodem voor de bouwplaats lokale verzorgingsstaat</a:t>
            </a:r>
            <a:endParaRPr/>
          </a:p>
        </p:txBody>
      </p:sp>
      <p:pic>
        <p:nvPicPr>
          <p:cNvPr id="102" name="Afbeelding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640" y="1052640"/>
            <a:ext cx="7020000" cy="526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043640" y="2493000"/>
            <a:ext cx="6840360" cy="2528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nl-NL" sz="4000">
                <a:solidFill>
                  <a:srgbClr val="000000"/>
                </a:solidFill>
                <a:latin typeface="Arial"/>
              </a:rPr>
              <a:t>WIE?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Wie</a:t>
            </a:r>
            <a:endParaRPr/>
          </a:p>
        </p:txBody>
      </p:sp>
      <p:pic>
        <p:nvPicPr>
          <p:cNvPr id="105" name="Afbeelding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680" y="2235240"/>
            <a:ext cx="3428640" cy="2374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Wie</a:t>
            </a:r>
            <a:endParaRPr/>
          </a:p>
        </p:txBody>
      </p:sp>
      <p:pic>
        <p:nvPicPr>
          <p:cNvPr id="107" name="Afbeelding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680" y="2235240"/>
            <a:ext cx="3428640" cy="2374560"/>
          </a:xfrm>
          <a:prstGeom prst="rect">
            <a:avLst/>
          </a:prstGeom>
        </p:spPr>
      </p:pic>
      <p:pic>
        <p:nvPicPr>
          <p:cNvPr id="108" name="Afbeelding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5800" y="2070000"/>
            <a:ext cx="3619080" cy="27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Wie</a:t>
            </a:r>
            <a:endParaRPr/>
          </a:p>
        </p:txBody>
      </p:sp>
      <p:pic>
        <p:nvPicPr>
          <p:cNvPr id="110" name="Afbeelding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680" y="2235240"/>
            <a:ext cx="3428640" cy="2374560"/>
          </a:xfrm>
          <a:prstGeom prst="rect">
            <a:avLst/>
          </a:prstGeom>
        </p:spPr>
      </p:pic>
      <p:pic>
        <p:nvPicPr>
          <p:cNvPr id="111" name="Afbeelding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5800" y="2070000"/>
            <a:ext cx="3619080" cy="2714400"/>
          </a:xfrm>
          <a:prstGeom prst="rect">
            <a:avLst/>
          </a:prstGeom>
        </p:spPr>
      </p:pic>
      <p:pic>
        <p:nvPicPr>
          <p:cNvPr id="112" name="Afbeelding 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1840" y="1739880"/>
            <a:ext cx="5079600" cy="3377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71640" y="1340640"/>
            <a:ext cx="7416360" cy="4664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Managers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Gemeenteraden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Professionals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Cliënten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Burgers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Toezichthouders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2000">
                <a:solidFill>
                  <a:srgbClr val="000000"/>
                </a:solidFill>
                <a:latin typeface="Arial"/>
              </a:rPr>
              <a:t>Gemeenschappelijk: institutionele entrepreneurs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008000" y="260640"/>
            <a:ext cx="73958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>
                <a:solidFill>
                  <a:srgbClr val="FFFFFF"/>
                </a:solidFill>
                <a:latin typeface="Arial"/>
              </a:rPr>
              <a:t>Niet de staat, maar de civil society (niet government, maar governance)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99640" y="2548800"/>
            <a:ext cx="7416360" cy="222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nl-NL" sz="6000">
                <a:solidFill>
                  <a:srgbClr val="000000"/>
                </a:solidFill>
                <a:latin typeface="Arial"/>
              </a:rPr>
              <a:t>KANSEN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1079640" y="148680"/>
            <a:ext cx="594036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Institutionele entrepreneurs hebben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Maar ja, wat zegt een kans</a:t>
            </a:r>
            <a:endParaRPr/>
          </a:p>
        </p:txBody>
      </p:sp>
      <p:pic>
        <p:nvPicPr>
          <p:cNvPr id="118" name="Afbeelding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7160" y="1282680"/>
            <a:ext cx="6349680" cy="4279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Of deze….</a:t>
            </a:r>
            <a:endParaRPr/>
          </a:p>
        </p:txBody>
      </p:sp>
      <p:pic>
        <p:nvPicPr>
          <p:cNvPr id="120" name="Afbeelding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120" y="1549440"/>
            <a:ext cx="7619760" cy="3746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Dan is dit nog minder frustrerend</a:t>
            </a:r>
            <a:endParaRPr/>
          </a:p>
        </p:txBody>
      </p:sp>
      <p:pic>
        <p:nvPicPr>
          <p:cNvPr id="122" name="Afbeelding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680" y="2235240"/>
            <a:ext cx="3428640" cy="2374560"/>
          </a:xfrm>
          <a:prstGeom prst="rect">
            <a:avLst/>
          </a:prstGeom>
        </p:spPr>
      </p:pic>
      <p:pic>
        <p:nvPicPr>
          <p:cNvPr id="123" name="Afbeelding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5800" y="2070000"/>
            <a:ext cx="3619080" cy="2714400"/>
          </a:xfrm>
          <a:prstGeom prst="rect">
            <a:avLst/>
          </a:prstGeom>
        </p:spPr>
      </p:pic>
      <p:pic>
        <p:nvPicPr>
          <p:cNvPr id="124" name="Afbeelding 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1840" y="1739880"/>
            <a:ext cx="5079600" cy="3377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79280" y="115920"/>
            <a:ext cx="87847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Vroeger was alles simpel</a:t>
            </a:r>
            <a:endParaRPr/>
          </a:p>
        </p:txBody>
      </p:sp>
      <p:pic>
        <p:nvPicPr>
          <p:cNvPr id="85" name="Afbeelding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0000" y="1845000"/>
            <a:ext cx="3070080" cy="376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43640" y="2493000"/>
            <a:ext cx="6840360" cy="2528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nl-NL" sz="4000">
                <a:solidFill>
                  <a:srgbClr val="000000"/>
                </a:solidFill>
                <a:latin typeface="Arial"/>
              </a:rPr>
              <a:t>HOE?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163800" y="116640"/>
            <a:ext cx="275688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>
                <a:solidFill>
                  <a:srgbClr val="FFFFFF"/>
                </a:solidFill>
                <a:latin typeface="Arial"/>
              </a:rPr>
              <a:t>Kortom het draait om het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043640" y="2853000"/>
            <a:ext cx="741636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8" name="Afbeelding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640" y="1116720"/>
            <a:ext cx="5754240" cy="5118840"/>
          </a:xfrm>
          <a:prstGeom prst="rect">
            <a:avLst/>
          </a:prstGeom>
        </p:spPr>
      </p:pic>
      <p:sp>
        <p:nvSpPr>
          <p:cNvPr id="129" name="CustomShape 2"/>
          <p:cNvSpPr/>
          <p:nvPr/>
        </p:nvSpPr>
        <p:spPr>
          <a:xfrm>
            <a:off x="204840" y="116640"/>
            <a:ext cx="3200040" cy="63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>
                <a:solidFill>
                  <a:srgbClr val="FFFFFF"/>
                </a:solidFill>
                <a:latin typeface="Arial"/>
              </a:rPr>
              <a:t>Eerst enkele waarschuwingen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De belangrijkste adders: De 5 R-en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899640" y="1340640"/>
            <a:ext cx="7416360" cy="69138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Recentralisatie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Responsabilisering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Repressiviteit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Richtingloosheid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Rooskleurigheid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u="sng" dirty="0">
                <a:hlinkClick r:id="rId2"/>
              </a:rPr>
              <a:t>http://www.invoeringwmo.nl/bibliotheek/gemeenschappelijke-taal-het-sociale-domein</a:t>
            </a:r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Lessen van de auteurs ABC-tje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971640" y="1196640"/>
            <a:ext cx="7416360" cy="7401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Aandacht voor het proces (met ironie)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Belang van visie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Compagnon gemeenteraad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Dialoog is belangrijk, maar kwetsbaar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200">
                <a:solidFill>
                  <a:srgbClr val="000000"/>
                </a:solidFill>
                <a:latin typeface="Arial"/>
              </a:rPr>
              <a:t>Experimenteer: geen grand design, maar kleine stappen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043640" y="2493000"/>
            <a:ext cx="6840360" cy="2528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nl-NL" sz="4000">
                <a:solidFill>
                  <a:srgbClr val="000000"/>
                </a:solidFill>
                <a:latin typeface="Arial"/>
              </a:rPr>
              <a:t>WAT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043640" y="2853000"/>
            <a:ext cx="741636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4083120" y="3244320"/>
            <a:ext cx="97812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>
                <a:solidFill>
                  <a:srgbClr val="FFFFFF"/>
                </a:solidFill>
                <a:latin typeface="Arial"/>
              </a:rPr>
              <a:t>Lessen </a:t>
            </a: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398520" y="260640"/>
            <a:ext cx="42044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>
                <a:solidFill>
                  <a:srgbClr val="FFFFFF"/>
                </a:solidFill>
                <a:latin typeface="Arial"/>
              </a:rPr>
              <a:t>Verschillende local welfare landscapes?</a:t>
            </a:r>
            <a:endParaRPr/>
          </a:p>
        </p:txBody>
      </p:sp>
      <p:pic>
        <p:nvPicPr>
          <p:cNvPr id="141" name="Afbeelding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40" y="1340640"/>
            <a:ext cx="3400560" cy="2264400"/>
          </a:xfrm>
          <a:prstGeom prst="rect">
            <a:avLst/>
          </a:prstGeom>
        </p:spPr>
      </p:pic>
      <p:pic>
        <p:nvPicPr>
          <p:cNvPr id="142" name="Afbeelding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00" y="1340640"/>
            <a:ext cx="3514320" cy="2336760"/>
          </a:xfrm>
          <a:prstGeom prst="rect">
            <a:avLst/>
          </a:prstGeom>
        </p:spPr>
      </p:pic>
      <p:pic>
        <p:nvPicPr>
          <p:cNvPr id="143" name="Afbeelding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640" y="3933000"/>
            <a:ext cx="3419640" cy="2564640"/>
          </a:xfrm>
          <a:prstGeom prst="rect">
            <a:avLst/>
          </a:prstGeom>
        </p:spPr>
      </p:pic>
      <p:pic>
        <p:nvPicPr>
          <p:cNvPr id="144" name="Afbeelding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4000" y="3933000"/>
            <a:ext cx="3528000" cy="2351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9280" y="115920"/>
            <a:ext cx="87847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Vroeger was alles simpel</a:t>
            </a:r>
            <a:endParaRPr/>
          </a:p>
        </p:txBody>
      </p:sp>
      <p:pic>
        <p:nvPicPr>
          <p:cNvPr id="87" name="Afbeelding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680" y="1752480"/>
            <a:ext cx="2785320" cy="38156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79280" y="115920"/>
            <a:ext cx="87847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Sociale beginselen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1331640" y="2061000"/>
            <a:ext cx="7416360" cy="313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4000">
                <a:solidFill>
                  <a:srgbClr val="000000"/>
                </a:solidFill>
                <a:latin typeface="Arial"/>
              </a:rPr>
              <a:t>Samenleven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4000">
                <a:solidFill>
                  <a:srgbClr val="000000"/>
                </a:solidFill>
                <a:latin typeface="Arial"/>
              </a:rPr>
              <a:t>Samen werken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4000">
                <a:solidFill>
                  <a:srgbClr val="000000"/>
                </a:solidFill>
                <a:latin typeface="Arial"/>
              </a:rPr>
              <a:t>Niet te grote ongelijkheid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680" y="1752480"/>
            <a:ext cx="2785320" cy="3815640"/>
          </a:xfrm>
          <a:prstGeom prst="rect">
            <a:avLst/>
          </a:prstGeom>
        </p:spPr>
      </p:pic>
      <p:sp>
        <p:nvSpPr>
          <p:cNvPr id="91" name="CustomShape 1"/>
          <p:cNvSpPr/>
          <p:nvPr/>
        </p:nvSpPr>
        <p:spPr>
          <a:xfrm>
            <a:off x="0" y="0"/>
            <a:ext cx="80280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>
                <a:solidFill>
                  <a:srgbClr val="FFFFFF"/>
                </a:solidFill>
                <a:latin typeface="Arial"/>
              </a:rPr>
              <a:t>De beginselen zijn ……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680" y="1752480"/>
            <a:ext cx="2785320" cy="3815640"/>
          </a:xfrm>
          <a:prstGeom prst="rect">
            <a:avLst/>
          </a:prstGeom>
        </p:spPr>
      </p:pic>
      <p:pic>
        <p:nvPicPr>
          <p:cNvPr id="93" name="Afbeelding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1040" y="1772640"/>
            <a:ext cx="2754720" cy="3816000"/>
          </a:xfrm>
          <a:prstGeom prst="rect">
            <a:avLst/>
          </a:prstGeom>
        </p:spPr>
      </p:pic>
      <p:sp>
        <p:nvSpPr>
          <p:cNvPr id="94" name="CustomShape 1"/>
          <p:cNvSpPr/>
          <p:nvPr/>
        </p:nvSpPr>
        <p:spPr>
          <a:xfrm>
            <a:off x="35640" y="0"/>
            <a:ext cx="87847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…. niet veel veranderd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Wel veranderd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1259640" y="1628640"/>
            <a:ext cx="6840360" cy="313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4000">
                <a:solidFill>
                  <a:srgbClr val="000000"/>
                </a:solidFill>
                <a:latin typeface="Arial"/>
              </a:rPr>
              <a:t>Wat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4000">
                <a:solidFill>
                  <a:srgbClr val="000000"/>
                </a:solidFill>
                <a:latin typeface="Arial"/>
              </a:rPr>
              <a:t>Wie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4000">
                <a:solidFill>
                  <a:srgbClr val="000000"/>
                </a:solidFill>
                <a:latin typeface="Arial"/>
              </a:rPr>
              <a:t>Hoe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Vroeger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1187640" y="1052640"/>
            <a:ext cx="6840360" cy="6186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Wat: (WRR: 4 v’s)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Inkomenszekerheid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Zorg en welzijn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Emancipatie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Sociale samenhang</a:t>
            </a:r>
            <a:endParaRPr/>
          </a:p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Wie: de staat (met partners)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Hoe: stelsel verzekeringen en voorzieningen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39680" y="115920"/>
            <a:ext cx="9688320" cy="395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>
                <a:solidFill>
                  <a:srgbClr val="FFFFFF"/>
                </a:solidFill>
                <a:latin typeface="Arial"/>
              </a:rPr>
              <a:t>Nu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1187640" y="1052640"/>
            <a:ext cx="6840360" cy="5576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Wat: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Activering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Sobere inkomensbescherming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3600">
                <a:solidFill>
                  <a:srgbClr val="000000"/>
                </a:solidFill>
                <a:latin typeface="Arial"/>
              </a:rPr>
              <a:t>Civil society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Wie: lokale besturen/organisaties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nl-NL" sz="3600">
                <a:solidFill>
                  <a:srgbClr val="000000"/>
                </a:solidFill>
                <a:latin typeface="Arial"/>
              </a:rPr>
              <a:t>Hoe: lokaal verschillend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1035</Words>
  <Application>Microsoft Office PowerPoint</Application>
  <PresentationFormat>Diavoorstelling (4:3)</PresentationFormat>
  <Paragraphs>277</Paragraphs>
  <Slides>26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Wilma Kuiper</dc:creator>
  <cp:lastModifiedBy>gramaekers</cp:lastModifiedBy>
  <cp:revision>1</cp:revision>
  <dcterms:modified xsi:type="dcterms:W3CDTF">2013-11-12T20:34:46Z</dcterms:modified>
</cp:coreProperties>
</file>